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999538" cy="474519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46" userDrawn="1">
          <p15:clr>
            <a:srgbClr val="A4A3A4"/>
          </p15:clr>
        </p15:guide>
        <p15:guide id="2" pos="2835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443" userDrawn="1">
          <p15:clr>
            <a:srgbClr val="A4A3A4"/>
          </p15:clr>
        </p15:guide>
        <p15:guide id="5" orient="horz" pos="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48D"/>
    <a:srgbClr val="1B4C7F"/>
    <a:srgbClr val="287A51"/>
    <a:srgbClr val="339966"/>
    <a:srgbClr val="F6F6F6"/>
    <a:srgbClr val="F7F7F7"/>
    <a:srgbClr val="369FFF"/>
    <a:srgbClr val="142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230" y="-15322"/>
      </p:cViewPr>
      <p:guideLst>
        <p:guide orient="horz" pos="14946"/>
        <p:guide pos="2835"/>
        <p:guide pos="226"/>
        <p:guide pos="5443"/>
        <p:guide orient="horz" pos="2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966" y="7765869"/>
            <a:ext cx="7649607" cy="16520313"/>
          </a:xfrm>
        </p:spPr>
        <p:txBody>
          <a:bodyPr anchor="b"/>
          <a:lstStyle>
            <a:lvl1pPr algn="ctr">
              <a:defRPr sz="590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942" y="24923268"/>
            <a:ext cx="6749654" cy="11456570"/>
          </a:xfrm>
        </p:spPr>
        <p:txBody>
          <a:bodyPr/>
          <a:lstStyle>
            <a:lvl1pPr marL="0" indent="0" algn="ctr">
              <a:buNone/>
              <a:defRPr sz="2362"/>
            </a:lvl1pPr>
            <a:lvl2pPr marL="449976" indent="0" algn="ctr">
              <a:buNone/>
              <a:defRPr sz="1968"/>
            </a:lvl2pPr>
            <a:lvl3pPr marL="899952" indent="0" algn="ctr">
              <a:buNone/>
              <a:defRPr sz="1772"/>
            </a:lvl3pPr>
            <a:lvl4pPr marL="1349929" indent="0" algn="ctr">
              <a:buNone/>
              <a:defRPr sz="1575"/>
            </a:lvl4pPr>
            <a:lvl5pPr marL="1799905" indent="0" algn="ctr">
              <a:buNone/>
              <a:defRPr sz="1575"/>
            </a:lvl5pPr>
            <a:lvl6pPr marL="2249881" indent="0" algn="ctr">
              <a:buNone/>
              <a:defRPr sz="1575"/>
            </a:lvl6pPr>
            <a:lvl7pPr marL="2699857" indent="0" algn="ctr">
              <a:buNone/>
              <a:defRPr sz="1575"/>
            </a:lvl7pPr>
            <a:lvl8pPr marL="3149834" indent="0" algn="ctr">
              <a:buNone/>
              <a:defRPr sz="1575"/>
            </a:lvl8pPr>
            <a:lvl9pPr marL="3599810" indent="0" algn="ctr">
              <a:buNone/>
              <a:defRPr sz="157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C16A8-CE4A-4631-90F1-24B1EB0CA89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318-7E6D-4E53-9441-8E2BC152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08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C16A8-CE4A-4631-90F1-24B1EB0CA89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318-7E6D-4E53-9441-8E2BC152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7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295" y="2526378"/>
            <a:ext cx="1940525" cy="4021334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8719" y="2526378"/>
            <a:ext cx="5709082" cy="4021334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C16A8-CE4A-4631-90F1-24B1EB0CA89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318-7E6D-4E53-9441-8E2BC152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090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C16A8-CE4A-4631-90F1-24B1EB0CA89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318-7E6D-4E53-9441-8E2BC152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03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031" y="11830052"/>
            <a:ext cx="7762102" cy="19738695"/>
          </a:xfrm>
        </p:spPr>
        <p:txBody>
          <a:bodyPr anchor="b"/>
          <a:lstStyle>
            <a:lvl1pPr>
              <a:defRPr sz="590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031" y="31755483"/>
            <a:ext cx="7762102" cy="10380113"/>
          </a:xfrm>
        </p:spPr>
        <p:txBody>
          <a:bodyPr/>
          <a:lstStyle>
            <a:lvl1pPr marL="0" indent="0">
              <a:buNone/>
              <a:defRPr sz="2362">
                <a:solidFill>
                  <a:schemeClr val="tx1"/>
                </a:solidFill>
              </a:defRPr>
            </a:lvl1pPr>
            <a:lvl2pPr marL="449976" indent="0">
              <a:buNone/>
              <a:defRPr sz="1968">
                <a:solidFill>
                  <a:schemeClr val="tx1">
                    <a:tint val="75000"/>
                  </a:schemeClr>
                </a:solidFill>
              </a:defRPr>
            </a:lvl2pPr>
            <a:lvl3pPr marL="899952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3pPr>
            <a:lvl4pPr marL="134992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79990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24988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69985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14983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9981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C16A8-CE4A-4631-90F1-24B1EB0CA89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318-7E6D-4E53-9441-8E2BC152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80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718" y="12631888"/>
            <a:ext cx="3824804" cy="301078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016" y="12631888"/>
            <a:ext cx="3824804" cy="301078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C16A8-CE4A-4631-90F1-24B1EB0CA89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318-7E6D-4E53-9441-8E2BC152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37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0" y="2526388"/>
            <a:ext cx="7762102" cy="917185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891" y="11632325"/>
            <a:ext cx="3807226" cy="5700823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91" y="17333148"/>
            <a:ext cx="3807226" cy="254944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6017" y="11632325"/>
            <a:ext cx="3825976" cy="5700823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6017" y="17333148"/>
            <a:ext cx="3825976" cy="254944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C16A8-CE4A-4631-90F1-24B1EB0CA89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318-7E6D-4E53-9441-8E2BC152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28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C16A8-CE4A-4631-90F1-24B1EB0CA89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318-7E6D-4E53-9441-8E2BC152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10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C16A8-CE4A-4631-90F1-24B1EB0CA89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318-7E6D-4E53-9441-8E2BC152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973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3163464"/>
            <a:ext cx="2902585" cy="11072125"/>
          </a:xfrm>
        </p:spPr>
        <p:txBody>
          <a:bodyPr anchor="b"/>
          <a:lstStyle>
            <a:lvl1pPr>
              <a:defRPr sz="314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976" y="6832214"/>
            <a:ext cx="4556016" cy="33721650"/>
          </a:xfrm>
        </p:spPr>
        <p:txBody>
          <a:bodyPr/>
          <a:lstStyle>
            <a:lvl1pPr>
              <a:defRPr sz="3149"/>
            </a:lvl1pPr>
            <a:lvl2pPr>
              <a:defRPr sz="2756"/>
            </a:lvl2pPr>
            <a:lvl3pPr>
              <a:defRPr sz="2362"/>
            </a:lvl3pPr>
            <a:lvl4pPr>
              <a:defRPr sz="1968"/>
            </a:lvl4pPr>
            <a:lvl5pPr>
              <a:defRPr sz="1968"/>
            </a:lvl5pPr>
            <a:lvl6pPr>
              <a:defRPr sz="1968"/>
            </a:lvl6pPr>
            <a:lvl7pPr>
              <a:defRPr sz="1968"/>
            </a:lvl7pPr>
            <a:lvl8pPr>
              <a:defRPr sz="1968"/>
            </a:lvl8pPr>
            <a:lvl9pPr>
              <a:defRPr sz="19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14235589"/>
            <a:ext cx="2902585" cy="26373189"/>
          </a:xfr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C16A8-CE4A-4631-90F1-24B1EB0CA89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318-7E6D-4E53-9441-8E2BC152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2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3163464"/>
            <a:ext cx="2902585" cy="11072125"/>
          </a:xfrm>
        </p:spPr>
        <p:txBody>
          <a:bodyPr anchor="b"/>
          <a:lstStyle>
            <a:lvl1pPr>
              <a:defRPr sz="314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25976" y="6832214"/>
            <a:ext cx="4556016" cy="33721650"/>
          </a:xfrm>
        </p:spPr>
        <p:txBody>
          <a:bodyPr anchor="t"/>
          <a:lstStyle>
            <a:lvl1pPr marL="0" indent="0">
              <a:buNone/>
              <a:defRPr sz="3149"/>
            </a:lvl1pPr>
            <a:lvl2pPr marL="449976" indent="0">
              <a:buNone/>
              <a:defRPr sz="2756"/>
            </a:lvl2pPr>
            <a:lvl3pPr marL="899952" indent="0">
              <a:buNone/>
              <a:defRPr sz="2362"/>
            </a:lvl3pPr>
            <a:lvl4pPr marL="1349929" indent="0">
              <a:buNone/>
              <a:defRPr sz="1968"/>
            </a:lvl4pPr>
            <a:lvl5pPr marL="1799905" indent="0">
              <a:buNone/>
              <a:defRPr sz="1968"/>
            </a:lvl5pPr>
            <a:lvl6pPr marL="2249881" indent="0">
              <a:buNone/>
              <a:defRPr sz="1968"/>
            </a:lvl6pPr>
            <a:lvl7pPr marL="2699857" indent="0">
              <a:buNone/>
              <a:defRPr sz="1968"/>
            </a:lvl7pPr>
            <a:lvl8pPr marL="3149834" indent="0">
              <a:buNone/>
              <a:defRPr sz="1968"/>
            </a:lvl8pPr>
            <a:lvl9pPr marL="3599810" indent="0">
              <a:buNone/>
              <a:defRPr sz="196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14235589"/>
            <a:ext cx="2902585" cy="26373189"/>
          </a:xfr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C16A8-CE4A-4631-90F1-24B1EB0CA89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318-7E6D-4E53-9441-8E2BC152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63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8718" y="2526388"/>
            <a:ext cx="7762102" cy="9171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718" y="12631888"/>
            <a:ext cx="7762102" cy="30107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718" y="43980950"/>
            <a:ext cx="2024896" cy="2526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C16A8-CE4A-4631-90F1-24B1EB0CA89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1097" y="43980950"/>
            <a:ext cx="3037344" cy="2526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5924" y="43980950"/>
            <a:ext cx="2024896" cy="2526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8318-7E6D-4E53-9441-8E2BC152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56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99952" rtl="0" eaLnBrk="1" latinLnBrk="0" hangingPunct="1">
        <a:lnSpc>
          <a:spcPct val="90000"/>
        </a:lnSpc>
        <a:spcBef>
          <a:spcPct val="0"/>
        </a:spcBef>
        <a:buNone/>
        <a:defRPr sz="43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988" indent="-224988" algn="l" defTabSz="899952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2756" kern="1200">
          <a:solidFill>
            <a:schemeClr val="tx1"/>
          </a:solidFill>
          <a:latin typeface="+mn-lt"/>
          <a:ea typeface="+mn-ea"/>
          <a:cs typeface="+mn-cs"/>
        </a:defRPr>
      </a:lvl1pPr>
      <a:lvl2pPr marL="674964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24941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3pPr>
      <a:lvl4pPr marL="1574917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2024893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474869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924846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374822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824798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49976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99952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49929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799905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49881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699857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49834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59981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21" Type="http://schemas.openxmlformats.org/officeDocument/2006/relationships/image" Target="../media/image24.jpeg"/><Relationship Id="rId34" Type="http://schemas.openxmlformats.org/officeDocument/2006/relationships/oleObject" Target="../embeddings/oleObject4.bin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29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24" Type="http://schemas.openxmlformats.org/officeDocument/2006/relationships/image" Target="../media/image27.jpg"/><Relationship Id="rId32" Type="http://schemas.openxmlformats.org/officeDocument/2006/relationships/oleObject" Target="../embeddings/oleObject3.bin"/><Relationship Id="rId37" Type="http://schemas.openxmlformats.org/officeDocument/2006/relationships/image" Target="../media/image5.emf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23" Type="http://schemas.openxmlformats.org/officeDocument/2006/relationships/image" Target="../media/image26.jpeg"/><Relationship Id="rId28" Type="http://schemas.openxmlformats.org/officeDocument/2006/relationships/oleObject" Target="../embeddings/oleObject1.bin"/><Relationship Id="rId36" Type="http://schemas.openxmlformats.org/officeDocument/2006/relationships/oleObject" Target="../embeddings/oleObject5.bin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31" Type="http://schemas.openxmlformats.org/officeDocument/2006/relationships/image" Target="../media/image2.emf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Relationship Id="rId27" Type="http://schemas.openxmlformats.org/officeDocument/2006/relationships/image" Target="../media/image30.png"/><Relationship Id="rId30" Type="http://schemas.openxmlformats.org/officeDocument/2006/relationships/oleObject" Target="../embeddings/oleObject2.bin"/><Relationship Id="rId35" Type="http://schemas.openxmlformats.org/officeDocument/2006/relationships/image" Target="../media/image4.emf"/><Relationship Id="rId8" Type="http://schemas.openxmlformats.org/officeDocument/2006/relationships/image" Target="../media/image11.jpe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136900" y="-5573"/>
            <a:ext cx="5862638" cy="2595563"/>
          </a:xfrm>
          <a:prstGeom prst="roundRect">
            <a:avLst>
              <a:gd name="adj" fmla="val 6592"/>
            </a:avLst>
          </a:prstGeom>
          <a:gradFill>
            <a:gsLst>
              <a:gs pos="13000">
                <a:srgbClr val="369FFF"/>
              </a:gs>
              <a:gs pos="48890">
                <a:srgbClr val="2464D2"/>
              </a:gs>
              <a:gs pos="92000">
                <a:srgbClr val="142DA8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92205" y="4222806"/>
            <a:ext cx="3570208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ОАО «</a:t>
            </a:r>
            <a:r>
              <a:rPr lang="ru-RU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Энерговентиляция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r">
              <a:lnSpc>
                <a:spcPts val="1400"/>
              </a:lnSpc>
            </a:pP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является подрядчиком на строительстве объекта</a:t>
            </a:r>
          </a:p>
          <a:p>
            <a:pPr algn="r">
              <a:lnSpc>
                <a:spcPts val="1400"/>
              </a:lnSpc>
            </a:pP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«Индустриально – технологический парк «Синергия».</a:t>
            </a:r>
          </a:p>
          <a:p>
            <a:pPr algn="r">
              <a:lnSpc>
                <a:spcPts val="1400"/>
              </a:lnSpc>
            </a:pP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Корпус №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14. Белая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металургия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Этапы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3,4</a:t>
            </a:r>
          </a:p>
          <a:p>
            <a:pPr algn="r">
              <a:lnSpc>
                <a:spcPts val="1400"/>
              </a:lnSpc>
            </a:pP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Механический корпус»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47" y="322870"/>
            <a:ext cx="862586" cy="18592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105275" y="2068422"/>
            <a:ext cx="4538663" cy="2886075"/>
          </a:xfrm>
          <a:prstGeom prst="roundRect">
            <a:avLst>
              <a:gd name="adj" fmla="val 6262"/>
            </a:avLst>
          </a:prstGeom>
          <a:blipFill>
            <a:blip r:embed="rId4"/>
            <a:stretch>
              <a:fillRect l="-1000" t="-9000" r="-1000" b="-7000"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05275" y="5092516"/>
            <a:ext cx="4538663" cy="2886075"/>
          </a:xfrm>
          <a:prstGeom prst="roundRect">
            <a:avLst>
              <a:gd name="adj" fmla="val 6262"/>
            </a:avLst>
          </a:prstGeom>
          <a:blipFill>
            <a:blip r:embed="rId5"/>
            <a:stretch>
              <a:fillRect l="-1000" t="-9000" r="-1000" b="-7000"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" y="8116610"/>
            <a:ext cx="8999538" cy="2195344"/>
          </a:xfrm>
          <a:prstGeom prst="rect">
            <a:avLst/>
          </a:prstGeom>
          <a:solidFill>
            <a:srgbClr val="F7F7F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65601" y="8340630"/>
            <a:ext cx="8378337" cy="110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3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систем вентиляции, кондиционирования, отопления и хладоснабжения.</a:t>
            </a:r>
          </a:p>
          <a:p>
            <a:pPr marL="171450" indent="-171450">
              <a:lnSpc>
                <a:spcPts val="163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Изготовление воздуховодов, комплектующих изделий к ним, холодильного оборудования и многих других вентиляционных изделий.</a:t>
            </a:r>
          </a:p>
          <a:p>
            <a:pPr marL="171450" indent="-171450">
              <a:lnSpc>
                <a:spcPts val="163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Монтаж систем вентиляции, кондиционирования, отопления и хладоснабжения с использованием самого широкого спектра оборудования.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1475" y="9741701"/>
            <a:ext cx="3457574" cy="3376047"/>
          </a:xfrm>
          <a:prstGeom prst="roundRect">
            <a:avLst>
              <a:gd name="adj" fmla="val 4992"/>
            </a:avLst>
          </a:prstGeom>
          <a:blipFill>
            <a:blip r:embed="rId6"/>
            <a:stretch>
              <a:fillRect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029076" y="10494199"/>
            <a:ext cx="1854995" cy="344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ru-RU" dirty="0">
                <a:latin typeface="Muller Bold" pitchFamily="50" charset="-52"/>
              </a:rPr>
              <a:t>Преимущества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29077" y="10888901"/>
            <a:ext cx="3930161" cy="901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3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рынке с января 1985 года.</a:t>
            </a:r>
          </a:p>
          <a:p>
            <a:pPr marL="171450" indent="-171450">
              <a:lnSpc>
                <a:spcPts val="163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Стабильный коллектив.</a:t>
            </a:r>
          </a:p>
          <a:p>
            <a:pPr marL="171450" indent="-171450">
              <a:lnSpc>
                <a:spcPts val="163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Собственное производство воздуховодов и комплектующих к ним.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228850" y="13898273"/>
            <a:ext cx="6770688" cy="4663637"/>
          </a:xfrm>
          <a:prstGeom prst="rect">
            <a:avLst/>
          </a:prstGeom>
          <a:solidFill>
            <a:srgbClr val="F7F7F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1475" y="14342335"/>
            <a:ext cx="3457574" cy="3783805"/>
          </a:xfrm>
          <a:prstGeom prst="roundRect">
            <a:avLst>
              <a:gd name="adj" fmla="val 4992"/>
            </a:avLst>
          </a:prstGeom>
          <a:blipFill>
            <a:blip r:embed="rId7"/>
            <a:stretch>
              <a:fillRect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029077" y="14704004"/>
            <a:ext cx="44443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latin typeface="Muller Bold" pitchFamily="50" charset="-52"/>
              </a:rPr>
              <a:t>Индустриально-технологический парк «Синергия». Корпус №11, Бытовая электроника. Этап 2</a:t>
            </a:r>
            <a:endParaRPr lang="ru-RU" dirty="0">
              <a:latin typeface="Muller Bold" pitchFamily="50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9077" y="15684342"/>
            <a:ext cx="4444363" cy="12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ru-RU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было сделано: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Монтаж систем вентиляции.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Индивидуальные испытания оборудования.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Монтаж систем кондиционирования.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Монтаж холодоснабжения систем вентиляции.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Монтаж теплоснабжения приточных установок систем вентиляции.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Паспортизация систем вентиляции.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228850" y="19293610"/>
            <a:ext cx="6770688" cy="4663637"/>
          </a:xfrm>
          <a:prstGeom prst="rect">
            <a:avLst/>
          </a:prstGeom>
          <a:solidFill>
            <a:srgbClr val="F7F7F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71475" y="19737672"/>
            <a:ext cx="3457574" cy="3783805"/>
          </a:xfrm>
          <a:prstGeom prst="roundRect">
            <a:avLst>
              <a:gd name="adj" fmla="val 4992"/>
            </a:avLst>
          </a:prstGeom>
          <a:blipFill dpi="0" rotWithShape="1">
            <a:blip r:embed="rId8"/>
            <a:srcRect/>
            <a:stretch>
              <a:fillRect l="-5000" t="-9000" r="-5000" b="-10000"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029076" y="20099341"/>
            <a:ext cx="45154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latin typeface="Muller Bold" pitchFamily="50" charset="-52"/>
              </a:rPr>
              <a:t>Индустриально-технологический парк по производству </a:t>
            </a:r>
            <a:r>
              <a:rPr lang="ru-RU" dirty="0" err="1">
                <a:latin typeface="Muller Bold" pitchFamily="50" charset="-52"/>
              </a:rPr>
              <a:t>автокомпонентов</a:t>
            </a:r>
            <a:r>
              <a:rPr lang="ru-RU" dirty="0">
                <a:latin typeface="Muller Bold" pitchFamily="50" charset="-52"/>
              </a:rPr>
              <a:t> "Синергия". Корпус №13. Композиты, </a:t>
            </a:r>
            <a:endParaRPr lang="ru-RU" dirty="0">
              <a:latin typeface="Muller Bold" pitchFamily="50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29077" y="21210272"/>
            <a:ext cx="4661853" cy="91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ru-RU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было сделано: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Устройство вентиляции, кондиционирования помещения аппаратной</a:t>
            </a:r>
            <a:b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рамках технологического перевооружения станции </a:t>
            </a:r>
            <a:r>
              <a:rPr lang="ru-RU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химводоподготовки</a:t>
            </a: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лит.3 инв.№00000080 корп.209 цех внутриплощадочного водоснабжения.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Паспортизация систем вентиляции.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228850" y="24690083"/>
            <a:ext cx="6770688" cy="4663637"/>
          </a:xfrm>
          <a:prstGeom prst="rect">
            <a:avLst/>
          </a:prstGeom>
          <a:solidFill>
            <a:srgbClr val="F7F7F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71475" y="25134145"/>
            <a:ext cx="3457574" cy="3783805"/>
          </a:xfrm>
          <a:prstGeom prst="roundRect">
            <a:avLst>
              <a:gd name="adj" fmla="val 4992"/>
            </a:avLst>
          </a:prstGeom>
          <a:blipFill dpi="0" rotWithShape="1">
            <a:blip r:embed="rId9"/>
            <a:srcRect/>
            <a:stretch>
              <a:fillRect l="-1000" t="-9000" r="-1000" b="-7000"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4029076" y="25495814"/>
            <a:ext cx="4613275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latin typeface="Muller Bold" pitchFamily="50" charset="-52"/>
              </a:rPr>
              <a:t>ООО «Нижнекамский завод грузовых шин» Модернизация (ремонт) систем вентиляции и кондиционирования. Корпус № 51 (инв. № 19433898) </a:t>
            </a:r>
            <a:endParaRPr lang="ru-RU" dirty="0">
              <a:latin typeface="Muller Bold" pitchFamily="50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29077" y="26476152"/>
            <a:ext cx="4444363" cy="12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ru-RU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было сделано: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Монтаж систем вентиляции.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Индивидуальные испытания оборудования.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Монтаж систем кондиционирования.                 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Монтаж холодоснабжения систем вентиляции.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Монтаж теплоснабжения приточных установок систем вентиляции.                                  </a:t>
            </a:r>
          </a:p>
          <a:p>
            <a:pPr marL="171450" indent="-171450">
              <a:lnSpc>
                <a:spcPts val="125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Паспортизация систем вентиляции.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659241" y="19024708"/>
            <a:ext cx="2125161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3000" b="1" dirty="0">
                <a:ln w="1016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noFill/>
                <a:latin typeface="Muller Bold" pitchFamily="50" charset="-52"/>
              </a:rPr>
              <a:t>ПРОЕКТ 2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703691" y="13637149"/>
            <a:ext cx="2125161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3000" b="1" dirty="0">
                <a:ln w="1016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noFill/>
                <a:latin typeface="Muller Bold" pitchFamily="50" charset="-52"/>
              </a:rPr>
              <a:t>ПРОЕКТ 1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659241" y="24428270"/>
            <a:ext cx="2125161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3000" b="1" dirty="0">
                <a:ln w="1016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noFill/>
                <a:latin typeface="Muller Bold" pitchFamily="50" charset="-52"/>
              </a:rPr>
              <a:t>ПРОЕКТ 3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58775" y="39478745"/>
            <a:ext cx="8283576" cy="2614612"/>
          </a:xfrm>
          <a:prstGeom prst="roundRect">
            <a:avLst>
              <a:gd name="adj" fmla="val 7321"/>
            </a:avLst>
          </a:prstGeom>
          <a:gradFill>
            <a:gsLst>
              <a:gs pos="13000">
                <a:srgbClr val="369FFF"/>
              </a:gs>
              <a:gs pos="48890">
                <a:srgbClr val="2464D2"/>
              </a:gs>
              <a:gs pos="92000">
                <a:srgbClr val="142DA8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2915136" y="37596553"/>
            <a:ext cx="3150221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dirty="0">
                <a:latin typeface="Muller Bold" pitchFamily="50" charset="-52"/>
              </a:rPr>
              <a:t>Свидетельства и лицензии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58775" y="30009248"/>
            <a:ext cx="8283576" cy="2614612"/>
          </a:xfrm>
          <a:prstGeom prst="roundRect">
            <a:avLst>
              <a:gd name="adj" fmla="val 7321"/>
            </a:avLst>
          </a:prstGeom>
          <a:gradFill>
            <a:gsLst>
              <a:gs pos="13000">
                <a:srgbClr val="369FFF"/>
              </a:gs>
              <a:gs pos="48890">
                <a:srgbClr val="2464D2"/>
              </a:gs>
              <a:gs pos="92000">
                <a:srgbClr val="142DA8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2905513" y="30214961"/>
            <a:ext cx="3169457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dirty="0">
                <a:solidFill>
                  <a:schemeClr val="bg1"/>
                </a:solidFill>
                <a:latin typeface="Muller Bold" pitchFamily="50" charset="-52"/>
              </a:rPr>
              <a:t>Благодарственные письма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02882" y="43207871"/>
            <a:ext cx="2614818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latin typeface="Muller Bold" pitchFamily="50" charset="-52"/>
              </a:rPr>
              <a:t>Спасибо за внимание!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2218127" y="44757056"/>
            <a:ext cx="6770688" cy="2695766"/>
          </a:xfrm>
          <a:prstGeom prst="rect">
            <a:avLst/>
          </a:prstGeom>
          <a:solidFill>
            <a:srgbClr val="F6F6F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58774" y="43257277"/>
            <a:ext cx="3457574" cy="3783805"/>
          </a:xfrm>
          <a:prstGeom prst="roundRect">
            <a:avLst>
              <a:gd name="adj" fmla="val 4992"/>
            </a:avLst>
          </a:prstGeom>
          <a:blipFill>
            <a:blip r:embed="rId10"/>
            <a:stretch>
              <a:fillRect l="-1000" t="-9000" r="-1000" b="-7000"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6373729" y="44488359"/>
            <a:ext cx="2570251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3000" b="1" dirty="0">
                <a:ln w="1016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noFill/>
                <a:latin typeface="Muller Bold" pitchFamily="50" charset="-52"/>
              </a:rPr>
              <a:t>КОНТАКТЫ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46268619"/>
            <a:ext cx="146304" cy="14630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46010397"/>
            <a:ext cx="146304" cy="14935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45230712"/>
            <a:ext cx="146304" cy="14630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45750502"/>
            <a:ext cx="146304" cy="146304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45490607"/>
            <a:ext cx="146304" cy="146304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271963" y="45175985"/>
            <a:ext cx="23535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Козлова Елена Николаевна, менеджер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271963" y="45448343"/>
            <a:ext cx="15424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(8552) 32-47-92, 32-47-80</a:t>
            </a:r>
            <a:endParaRPr lang="ru-RU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71963" y="45708238"/>
            <a:ext cx="13147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energovent@mail.ru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271963" y="45962727"/>
            <a:ext cx="841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1650005382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271963" y="46222656"/>
            <a:ext cx="340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423822, РФ, Республика Татарстан, г. Набережные Челны,</a:t>
            </a:r>
            <a:b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пр. </a:t>
            </a:r>
            <a:r>
              <a:rPr lang="ru-RU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Набережночелнинский</a:t>
            </a: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д. 54, кв. 8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32" y="10014"/>
            <a:ext cx="1368555" cy="294437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989"/>
            <a:ext cx="1652019" cy="3553975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973095"/>
            <a:ext cx="1652019" cy="355397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342257" y="37280949"/>
            <a:ext cx="1652019" cy="3553975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63" y="22299648"/>
            <a:ext cx="3553975" cy="1655067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63" y="16907049"/>
            <a:ext cx="3553975" cy="1655067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63" y="27693079"/>
            <a:ext cx="3553975" cy="1655067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0108" y="-787181"/>
            <a:ext cx="1368555" cy="2944374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4002316" y="1103030"/>
            <a:ext cx="3969356" cy="760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2300" dirty="0">
                <a:solidFill>
                  <a:schemeClr val="bg1"/>
                </a:solidFill>
                <a:latin typeface="Muller Bold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ОАО «</a:t>
            </a:r>
            <a:r>
              <a:rPr lang="ru-RU" sz="2300" dirty="0" err="1">
                <a:solidFill>
                  <a:schemeClr val="bg1"/>
                </a:solidFill>
                <a:latin typeface="Muller Bold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Энерговентиляция</a:t>
            </a:r>
            <a:r>
              <a:rPr lang="ru-RU" sz="2300" dirty="0">
                <a:solidFill>
                  <a:schemeClr val="bg1"/>
                </a:solidFill>
                <a:latin typeface="Muller Bold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>
              <a:lnSpc>
                <a:spcPts val="1300"/>
              </a:lnSpc>
            </a:pPr>
            <a:endParaRPr lang="ru-RU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1300"/>
              </a:lnSpc>
            </a:pPr>
            <a:r>
              <a:rPr lang="ru-RU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Открытое акционерное общество</a:t>
            </a:r>
          </a:p>
          <a:p>
            <a:pPr>
              <a:lnSpc>
                <a:spcPts val="1300"/>
              </a:lnSpc>
            </a:pPr>
            <a:r>
              <a:rPr lang="ru-RU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Энерговентиляция</a:t>
            </a:r>
            <a:r>
              <a:rPr lang="ru-RU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749E14-2BE7-427F-87F8-690FAAE5E6F0}"/>
              </a:ext>
            </a:extLst>
          </p:cNvPr>
          <p:cNvSpPr txBox="1"/>
          <p:nvPr/>
        </p:nvSpPr>
        <p:spPr>
          <a:xfrm>
            <a:off x="265601" y="7494327"/>
            <a:ext cx="2869696" cy="58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ru-RU" dirty="0">
                <a:latin typeface="Muller Bold" pitchFamily="50" charset="-52"/>
              </a:rPr>
              <a:t>Перечень</a:t>
            </a:r>
          </a:p>
          <a:p>
            <a:pPr>
              <a:lnSpc>
                <a:spcPts val="1900"/>
              </a:lnSpc>
            </a:pPr>
            <a:r>
              <a:rPr lang="ru-RU" dirty="0">
                <a:latin typeface="Muller Bold" pitchFamily="50" charset="-52"/>
              </a:rPr>
              <a:t>предоставляемых услуг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29077" y="17923119"/>
            <a:ext cx="4444363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ru-RU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Сроки реализации: </a:t>
            </a: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02.05.2024-31.12.2024.</a:t>
            </a:r>
            <a:endParaRPr lang="ru-RU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29077" y="23318456"/>
            <a:ext cx="4444363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ru-RU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Сроки реализации: </a:t>
            </a: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01.10.2022-31.12.2023</a:t>
            </a:r>
            <a:endParaRPr lang="ru-RU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29077" y="28714929"/>
            <a:ext cx="4444363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ru-RU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Сроки реализации: </a:t>
            </a:r>
            <a:r>
              <a:rPr lang="ru-RU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01.02.2024-31.12.2025 </a:t>
            </a:r>
            <a:endParaRPr lang="ru-RU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8244109-9081-41A6-8B18-E29E08C5EC0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47" y="30965627"/>
            <a:ext cx="1473473" cy="2081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EDB8598-2AF0-4530-9569-2F9C35B5927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70" y="30960918"/>
            <a:ext cx="1516794" cy="208187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B7F57304-6F44-43C9-8698-11BF2836342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71" y="33193481"/>
            <a:ext cx="1516794" cy="2081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F8951ED-37A9-4F06-A77C-33C2A9FF632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74" y="30965628"/>
            <a:ext cx="1473473" cy="2081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2B16367A-AF8B-471C-8567-6DFAEBC5757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83" y="30965628"/>
            <a:ext cx="1516794" cy="208187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12" name="Группа 11"/>
          <p:cNvGrpSpPr/>
          <p:nvPr/>
        </p:nvGrpSpPr>
        <p:grpSpPr>
          <a:xfrm>
            <a:off x="371475" y="-232299"/>
            <a:ext cx="1714500" cy="1714500"/>
            <a:chOff x="1333908" y="1081545"/>
            <a:chExt cx="1714500" cy="17145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908" y="1081545"/>
              <a:ext cx="1714500" cy="171450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9D374C2-4FAD-47C3-BCB4-8612B466CE10}"/>
                </a:ext>
              </a:extLst>
            </p:cNvPr>
            <p:cNvSpPr txBox="1"/>
            <p:nvPr/>
          </p:nvSpPr>
          <p:spPr>
            <a:xfrm>
              <a:off x="1333908" y="2293137"/>
              <a:ext cx="17145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 smtClean="0">
                  <a:solidFill>
                    <a:srgbClr val="1C548D"/>
                  </a:solidFill>
                  <a:latin typeface="Muller Bold" pitchFamily="50" charset="-52"/>
                </a:rPr>
                <a:t>Монтаж системы</a:t>
              </a:r>
            </a:p>
            <a:p>
              <a:pPr algn="ctr"/>
              <a:r>
                <a:rPr lang="ru-RU" sz="1050" dirty="0" smtClean="0">
                  <a:solidFill>
                    <a:srgbClr val="1C548D"/>
                  </a:solidFill>
                  <a:latin typeface="Muller Bold" pitchFamily="50" charset="-52"/>
                </a:rPr>
                <a:t>кондиционирования</a:t>
              </a:r>
              <a:endParaRPr lang="ru-RU" sz="1050" dirty="0">
                <a:solidFill>
                  <a:srgbClr val="1C548D"/>
                </a:solidFill>
                <a:latin typeface="Muller Bold" pitchFamily="50" charset="-52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73547" y="38467921"/>
            <a:ext cx="7808453" cy="2475873"/>
            <a:chOff x="573547" y="38467921"/>
            <a:chExt cx="8329573" cy="2718881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F001A4E3-1DB3-42DF-861B-63ABA8E58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2444" y="38467921"/>
              <a:ext cx="1901499" cy="268537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F27DCEE-2BED-48A7-9ABC-580A5ECF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73" y="38467921"/>
              <a:ext cx="1901499" cy="268537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7104B2D2-E157-4BFE-B2CA-0A80065DC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47" y="38467921"/>
              <a:ext cx="1898438" cy="268537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4440546"/>
                </p:ext>
              </p:extLst>
            </p:nvPr>
          </p:nvGraphicFramePr>
          <p:xfrm>
            <a:off x="6944102" y="38467921"/>
            <a:ext cx="1959018" cy="27188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Acrobat Document" r:id="rId28" imgW="19019264" imgH="26395224" progId="AcroExch.Document.DC">
                    <p:embed/>
                  </p:oleObj>
                </mc:Choice>
                <mc:Fallback>
                  <p:oleObj name="Acrobat Document" r:id="rId28" imgW="19019264" imgH="26395224" progId="AcroExch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6944102" y="38467921"/>
                          <a:ext cx="1959018" cy="27188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541346"/>
              </p:ext>
            </p:extLst>
          </p:nvPr>
        </p:nvGraphicFramePr>
        <p:xfrm>
          <a:off x="2905513" y="33151662"/>
          <a:ext cx="1475734" cy="2088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0" imgW="4533760" imgH="6416012" progId="AcroExch.Document.DC">
                  <p:embed/>
                </p:oleObj>
              </mc:Choice>
              <mc:Fallback>
                <p:oleObj name="Acrobat Document" r:id="rId30" imgW="4533760" imgH="641601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905513" y="33151662"/>
                        <a:ext cx="1475734" cy="2088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204862"/>
              </p:ext>
            </p:extLst>
          </p:nvPr>
        </p:nvGraphicFramePr>
        <p:xfrm>
          <a:off x="4465638" y="33148675"/>
          <a:ext cx="1477844" cy="2091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2" imgW="4533760" imgH="6416012" progId="AcroExch.Document.DC">
                  <p:embed/>
                </p:oleObj>
              </mc:Choice>
              <mc:Fallback>
                <p:oleObj name="Acrobat Document" r:id="rId32" imgW="4533760" imgH="641601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465638" y="33148675"/>
                        <a:ext cx="1477844" cy="2091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088814"/>
              </p:ext>
            </p:extLst>
          </p:nvPr>
        </p:nvGraphicFramePr>
        <p:xfrm>
          <a:off x="6145105" y="33088623"/>
          <a:ext cx="1527148" cy="2161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4" imgW="4533760" imgH="6416012" progId="AcroExch.Document.DC">
                  <p:embed/>
                </p:oleObj>
              </mc:Choice>
              <mc:Fallback>
                <p:oleObj name="Acrobat Document" r:id="rId34" imgW="4533760" imgH="641601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6145105" y="33088623"/>
                        <a:ext cx="1527148" cy="2161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348710"/>
              </p:ext>
            </p:extLst>
          </p:nvPr>
        </p:nvGraphicFramePr>
        <p:xfrm>
          <a:off x="3816348" y="35343822"/>
          <a:ext cx="1463357" cy="2071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6" imgW="4533760" imgH="6416012" progId="AcroExch.Document.DC">
                  <p:embed/>
                </p:oleObj>
              </mc:Choice>
              <mc:Fallback>
                <p:oleObj name="Acrobat Document" r:id="rId36" imgW="4533760" imgH="641601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3816348" y="35343822"/>
                        <a:ext cx="1463357" cy="2071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19033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288</Words>
  <Application>Microsoft Office PowerPoint</Application>
  <PresentationFormat>Произвольный</PresentationFormat>
  <Paragraphs>55</Paragraphs>
  <Slides>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Muller Bold</vt:lpstr>
      <vt:lpstr>Open Sans</vt:lpstr>
      <vt:lpstr>Wingdings</vt:lpstr>
      <vt:lpstr>Тема Office</vt:lpstr>
      <vt:lpstr>Adobe Acrobat Document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Михаил Рогов</cp:lastModifiedBy>
  <cp:revision>30</cp:revision>
  <dcterms:created xsi:type="dcterms:W3CDTF">2022-11-21T08:35:12Z</dcterms:created>
  <dcterms:modified xsi:type="dcterms:W3CDTF">2025-02-23T23:09:21Z</dcterms:modified>
</cp:coreProperties>
</file>